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6" r:id="rId4"/>
    <p:sldId id="267" r:id="rId5"/>
    <p:sldId id="257" r:id="rId6"/>
    <p:sldId id="265" r:id="rId7"/>
    <p:sldId id="258" r:id="rId8"/>
    <p:sldId id="262" r:id="rId9"/>
    <p:sldId id="263" r:id="rId10"/>
    <p:sldId id="264" r:id="rId11"/>
    <p:sldId id="268" r:id="rId12"/>
    <p:sldId id="270" r:id="rId13"/>
    <p:sldId id="269" r:id="rId14"/>
    <p:sldId id="259" r:id="rId15"/>
    <p:sldId id="260" r:id="rId1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7931"/>
    <p:restoredTop sz="96327"/>
  </p:normalViewPr>
  <p:slideViewPr>
    <p:cSldViewPr snapToGrid="0">
      <p:cViewPr varScale="1">
        <p:scale>
          <a:sx n="125" d="100"/>
          <a:sy n="125" d="100"/>
        </p:scale>
        <p:origin x="3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MTiIM1fAwo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character holding a computer&#10;&#10;Description automatically generated">
            <a:extLst>
              <a:ext uri="{FF2B5EF4-FFF2-40B4-BE49-F238E27FC236}">
                <a16:creationId xmlns:a16="http://schemas.microsoft.com/office/drawing/2014/main" id="{8FCCAEC1-4CEB-BC2D-2A86-B32DA05AA0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90476" cy="68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0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l de F-G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omputer&#10;&#10;Description automatically generated">
            <a:extLst>
              <a:ext uri="{FF2B5EF4-FFF2-40B4-BE49-F238E27FC236}">
                <a16:creationId xmlns:a16="http://schemas.microsoft.com/office/drawing/2014/main" id="{FA29CB85-BD84-8AF7-2B60-C2669C96B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9B12B4-D9AE-0B1A-C2F4-074FFB39D5A4}"/>
              </a:ext>
            </a:extLst>
          </p:cNvPr>
          <p:cNvSpPr txBox="1"/>
          <p:nvPr userDrawn="1"/>
        </p:nvSpPr>
        <p:spPr>
          <a:xfrm>
            <a:off x="770081" y="5156200"/>
            <a:ext cx="59863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Doe de F-Game samen met je klasgenoot. </a:t>
            </a:r>
          </a:p>
          <a:p>
            <a:r>
              <a:rPr lang="nl-NL" sz="2600" b="1" dirty="0">
                <a:solidFill>
                  <a:schemeClr val="accent3"/>
                </a:solidFill>
              </a:rPr>
              <a:t>Heb je vragen? </a:t>
            </a:r>
            <a:r>
              <a:rPr lang="nl-NL" sz="2600" b="1" dirty="0">
                <a:solidFill>
                  <a:schemeClr val="accent1"/>
                </a:solidFill>
              </a:rPr>
              <a:t>Stel ze aan je gastdocent.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BDBCD-9CB3-CF66-F5E5-554AB461FE93}"/>
              </a:ext>
            </a:extLst>
          </p:cNvPr>
          <p:cNvSpPr txBox="1"/>
          <p:nvPr userDrawn="1"/>
        </p:nvSpPr>
        <p:spPr>
          <a:xfrm>
            <a:off x="770081" y="3810000"/>
            <a:ext cx="59863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u="sng" dirty="0" err="1">
                <a:solidFill>
                  <a:schemeClr val="accent1"/>
                </a:solidFill>
              </a:rPr>
              <a:t>https</a:t>
            </a:r>
            <a:r>
              <a:rPr lang="nl-NL" sz="1500" b="1" u="sng" dirty="0">
                <a:solidFill>
                  <a:schemeClr val="accent1"/>
                </a:solidFill>
              </a:rPr>
              <a:t>://</a:t>
            </a:r>
            <a:r>
              <a:rPr lang="nl-NL" sz="1500" b="1" u="sng" dirty="0" err="1">
                <a:solidFill>
                  <a:schemeClr val="accent1"/>
                </a:solidFill>
              </a:rPr>
              <a:t>hackshieldacademy.herocenter.com</a:t>
            </a:r>
            <a:r>
              <a:rPr lang="nl-NL" sz="1500" b="1" u="sng" dirty="0">
                <a:solidFill>
                  <a:schemeClr val="accent1"/>
                </a:solidFill>
              </a:rPr>
              <a:t>/app/</a:t>
            </a:r>
            <a:r>
              <a:rPr lang="nl-NL" sz="1500" b="1" u="sng" dirty="0" err="1">
                <a:solidFill>
                  <a:schemeClr val="accent1"/>
                </a:solidFill>
              </a:rPr>
              <a:t>accesscode</a:t>
            </a:r>
            <a:r>
              <a:rPr lang="nl-NL" sz="1500" b="1" u="sng" dirty="0">
                <a:solidFill>
                  <a:schemeClr val="accent1"/>
                </a:solidFill>
              </a:rPr>
              <a:t>/HVDZNG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99D0AE-2026-603C-21FB-EC6841E7434B}"/>
              </a:ext>
            </a:extLst>
          </p:cNvPr>
          <p:cNvSpPr txBox="1"/>
          <p:nvPr userDrawn="1"/>
        </p:nvSpPr>
        <p:spPr>
          <a:xfrm>
            <a:off x="770081" y="3187700"/>
            <a:ext cx="59863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400" b="1" dirty="0">
                <a:solidFill>
                  <a:schemeClr val="accent3"/>
                </a:solidFill>
              </a:rPr>
              <a:t>Log op je laptop in op:</a:t>
            </a:r>
          </a:p>
        </p:txBody>
      </p:sp>
    </p:spTree>
    <p:extLst>
      <p:ext uri="{BB962C8B-B14F-4D97-AF65-F5344CB8AC3E}">
        <p14:creationId xmlns:p14="http://schemas.microsoft.com/office/powerpoint/2010/main" val="205561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 Eindresult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en background with blue symbols&#10;&#10;Description automatically generated">
            <a:extLst>
              <a:ext uri="{FF2B5EF4-FFF2-40B4-BE49-F238E27FC236}">
                <a16:creationId xmlns:a16="http://schemas.microsoft.com/office/drawing/2014/main" id="{7825001E-1A66-311D-3FC1-3039397365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E5684-C6B7-48BF-F02E-C3BAA9B34A0F}"/>
              </a:ext>
            </a:extLst>
          </p:cNvPr>
          <p:cNvSpPr txBox="1"/>
          <p:nvPr userDrawn="1"/>
        </p:nvSpPr>
        <p:spPr>
          <a:xfrm rot="226062">
            <a:off x="708586" y="4247147"/>
            <a:ext cx="26843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4"/>
                </a:solidFill>
              </a:rPr>
              <a:t>Er zijn </a:t>
            </a:r>
            <a:br>
              <a:rPr lang="nl-NL" sz="2600" b="1" dirty="0">
                <a:solidFill>
                  <a:schemeClr val="accent4"/>
                </a:solidFill>
              </a:rPr>
            </a:br>
            <a:r>
              <a:rPr lang="nl-NL" sz="2600" b="1" dirty="0">
                <a:solidFill>
                  <a:schemeClr val="accent4"/>
                </a:solidFill>
              </a:rPr>
              <a:t>eindresultaten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BE11C-B406-5EFA-CE33-7C472B44DB9E}"/>
              </a:ext>
            </a:extLst>
          </p:cNvPr>
          <p:cNvSpPr txBox="1"/>
          <p:nvPr userDrawn="1"/>
        </p:nvSpPr>
        <p:spPr>
          <a:xfrm rot="226062">
            <a:off x="1662259" y="2584776"/>
            <a:ext cx="101755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51347-3F4B-FDFA-1487-F029B00D75A0}"/>
              </a:ext>
            </a:extLst>
          </p:cNvPr>
          <p:cNvSpPr txBox="1"/>
          <p:nvPr userDrawn="1"/>
        </p:nvSpPr>
        <p:spPr>
          <a:xfrm>
            <a:off x="4839976" y="2067582"/>
            <a:ext cx="4773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Wie hebben er eindresultaat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C0CD8-1C59-0747-BD38-683C7A5D6660}"/>
              </a:ext>
            </a:extLst>
          </p:cNvPr>
          <p:cNvSpPr txBox="1"/>
          <p:nvPr userDrawn="1"/>
        </p:nvSpPr>
        <p:spPr>
          <a:xfrm>
            <a:off x="4839976" y="2741351"/>
            <a:ext cx="4773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Wie hebben er eindresultaat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7FAD8-CE50-448E-1F7F-C1F41C4DF73D}"/>
              </a:ext>
            </a:extLst>
          </p:cNvPr>
          <p:cNvSpPr txBox="1"/>
          <p:nvPr userDrawn="1"/>
        </p:nvSpPr>
        <p:spPr>
          <a:xfrm>
            <a:off x="4839976" y="3415120"/>
            <a:ext cx="4773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Wie hebben er eindresultaat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FD033-0F8B-B21E-68F2-1690E5AB1F7F}"/>
              </a:ext>
            </a:extLst>
          </p:cNvPr>
          <p:cNvSpPr txBox="1"/>
          <p:nvPr userDrawn="1"/>
        </p:nvSpPr>
        <p:spPr>
          <a:xfrm>
            <a:off x="4839976" y="4088889"/>
            <a:ext cx="4773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Wie hebben er eindresultaat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E2AF3-D7BF-7A5E-0241-CF9B8CC770B0}"/>
              </a:ext>
            </a:extLst>
          </p:cNvPr>
          <p:cNvSpPr txBox="1"/>
          <p:nvPr userDrawn="1"/>
        </p:nvSpPr>
        <p:spPr>
          <a:xfrm>
            <a:off x="4839976" y="4762658"/>
            <a:ext cx="4773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Wie hebben er eindresultaat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8BF5DDE-776C-C47B-16FC-0068362FEFA2}"/>
              </a:ext>
            </a:extLst>
          </p:cNvPr>
          <p:cNvSpPr/>
          <p:nvPr userDrawn="1"/>
        </p:nvSpPr>
        <p:spPr>
          <a:xfrm>
            <a:off x="8992511" y="2054577"/>
            <a:ext cx="2076542" cy="5184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/>
            <a:r>
              <a:rPr lang="nl-NL" sz="2600" b="1" dirty="0">
                <a:solidFill>
                  <a:schemeClr val="bg1"/>
                </a:solidFill>
              </a:rPr>
              <a:t>verandering?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7EB4D2F-3538-CF89-AB07-04A8AB0B71B9}"/>
              </a:ext>
            </a:extLst>
          </p:cNvPr>
          <p:cNvSpPr/>
          <p:nvPr userDrawn="1"/>
        </p:nvSpPr>
        <p:spPr>
          <a:xfrm>
            <a:off x="8992511" y="2716313"/>
            <a:ext cx="2520000" cy="5184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/>
            <a:r>
              <a:rPr lang="nl-NL" sz="2600" b="1" dirty="0">
                <a:solidFill>
                  <a:schemeClr val="bg1"/>
                </a:solidFill>
              </a:rPr>
              <a:t>nieuw netwerk?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F12E1C-20C4-82F8-6889-41945670F3C8}"/>
              </a:ext>
            </a:extLst>
          </p:cNvPr>
          <p:cNvSpPr/>
          <p:nvPr userDrawn="1"/>
        </p:nvSpPr>
        <p:spPr>
          <a:xfrm>
            <a:off x="8992511" y="3390081"/>
            <a:ext cx="1332000" cy="5184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/>
            <a:r>
              <a:rPr lang="nl-NL" sz="2600" b="1" dirty="0">
                <a:solidFill>
                  <a:schemeClr val="bg1"/>
                </a:solidFill>
              </a:rPr>
              <a:t>politie?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9593699-5BF5-D62B-DFE2-F246322B7220}"/>
              </a:ext>
            </a:extLst>
          </p:cNvPr>
          <p:cNvSpPr/>
          <p:nvPr userDrawn="1"/>
        </p:nvSpPr>
        <p:spPr>
          <a:xfrm>
            <a:off x="8992511" y="4074150"/>
            <a:ext cx="1625118" cy="5184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/>
            <a:r>
              <a:rPr lang="nl-NL" sz="2600" b="1" dirty="0">
                <a:solidFill>
                  <a:schemeClr val="bg1"/>
                </a:solidFill>
              </a:rPr>
              <a:t>fraudeur?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24265BD-A958-D7FD-6AF8-E608B79ABE1C}"/>
              </a:ext>
            </a:extLst>
          </p:cNvPr>
          <p:cNvSpPr/>
          <p:nvPr userDrawn="1"/>
        </p:nvSpPr>
        <p:spPr>
          <a:xfrm>
            <a:off x="8992511" y="4750120"/>
            <a:ext cx="1548000" cy="5184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/>
            <a:r>
              <a:rPr lang="nl-NL" sz="2600" b="1" dirty="0">
                <a:solidFill>
                  <a:schemeClr val="bg1"/>
                </a:solidFill>
              </a:rPr>
              <a:t>stoppen?</a:t>
            </a:r>
          </a:p>
        </p:txBody>
      </p:sp>
    </p:spTree>
    <p:extLst>
      <p:ext uri="{BB962C8B-B14F-4D97-AF65-F5344CB8AC3E}">
        <p14:creationId xmlns:p14="http://schemas.microsoft.com/office/powerpoint/2010/main" val="3732042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geen geldez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donkey holding a phone&#10;&#10;Description automatically generated">
            <a:extLst>
              <a:ext uri="{FF2B5EF4-FFF2-40B4-BE49-F238E27FC236}">
                <a16:creationId xmlns:a16="http://schemas.microsoft.com/office/drawing/2014/main" id="{DADD6257-5996-764A-9070-0318FDFF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1"/>
            <a:ext cx="12190476" cy="68588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5D9A4B-752C-7FD8-599C-99365A747734}"/>
              </a:ext>
            </a:extLst>
          </p:cNvPr>
          <p:cNvSpPr txBox="1"/>
          <p:nvPr userDrawn="1"/>
        </p:nvSpPr>
        <p:spPr>
          <a:xfrm>
            <a:off x="6765029" y="1153182"/>
            <a:ext cx="21142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Je kunt </a:t>
            </a:r>
          </a:p>
          <a:p>
            <a:r>
              <a:rPr lang="nl-NL" sz="2600" b="1" dirty="0">
                <a:solidFill>
                  <a:schemeClr val="accent1"/>
                </a:solidFill>
              </a:rPr>
              <a:t>een strafblad </a:t>
            </a:r>
          </a:p>
          <a:p>
            <a:r>
              <a:rPr lang="nl-NL" sz="2600" b="1" dirty="0">
                <a:solidFill>
                  <a:schemeClr val="accent1"/>
                </a:solidFill>
              </a:rPr>
              <a:t>krijgen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FE29C-7051-5C34-00E7-7D5A363858F6}"/>
              </a:ext>
            </a:extLst>
          </p:cNvPr>
          <p:cNvSpPr txBox="1"/>
          <p:nvPr userDrawn="1"/>
        </p:nvSpPr>
        <p:spPr>
          <a:xfrm>
            <a:off x="7450829" y="3128687"/>
            <a:ext cx="21142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Jij betaalt</a:t>
            </a:r>
            <a:br>
              <a:rPr lang="nl-NL" sz="2600" b="1" dirty="0">
                <a:solidFill>
                  <a:schemeClr val="accent1"/>
                </a:solidFill>
              </a:rPr>
            </a:br>
            <a:r>
              <a:rPr lang="nl-NL" sz="2600" b="1" dirty="0">
                <a:solidFill>
                  <a:schemeClr val="accent1"/>
                </a:solidFill>
              </a:rPr>
              <a:t>de rekening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B23B16-D0F3-4032-D652-FB22D4D1BF58}"/>
              </a:ext>
            </a:extLst>
          </p:cNvPr>
          <p:cNvSpPr txBox="1"/>
          <p:nvPr userDrawn="1"/>
        </p:nvSpPr>
        <p:spPr>
          <a:xfrm>
            <a:off x="9565104" y="1882192"/>
            <a:ext cx="21142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Je krijgt geen lening meer om een huis te kopen</a:t>
            </a:r>
          </a:p>
        </p:txBody>
      </p:sp>
    </p:spTree>
    <p:extLst>
      <p:ext uri="{BB962C8B-B14F-4D97-AF65-F5344CB8AC3E}">
        <p14:creationId xmlns:p14="http://schemas.microsoft.com/office/powerpoint/2010/main" val="2656672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at Er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ic of 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C2AAF48C-7EDA-CB08-9D6E-CDA6A062E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3" y="0"/>
            <a:ext cx="121889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29F03-8589-8289-104F-BB88F6187263}"/>
              </a:ext>
            </a:extLst>
          </p:cNvPr>
          <p:cNvSpPr txBox="1"/>
          <p:nvPr userDrawn="1"/>
        </p:nvSpPr>
        <p:spPr>
          <a:xfrm>
            <a:off x="5970945" y="1225371"/>
            <a:ext cx="56635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Vinden jullie het belangrijk om over (het voorkomen van) fraude te praten?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459629-3087-B580-7509-7DB70CCDD24D}"/>
              </a:ext>
            </a:extLst>
          </p:cNvPr>
          <p:cNvSpPr txBox="1"/>
          <p:nvPr userDrawn="1"/>
        </p:nvSpPr>
        <p:spPr>
          <a:xfrm>
            <a:off x="5970945" y="2368371"/>
            <a:ext cx="54109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Wat zouden banken en de politie nog meer kunnen doen om jongeren goed te informeren over fraude en veilig bankieren?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6042F-6A55-3965-3CE5-0BB848B3B0BD}"/>
              </a:ext>
            </a:extLst>
          </p:cNvPr>
          <p:cNvSpPr txBox="1"/>
          <p:nvPr userDrawn="1"/>
        </p:nvSpPr>
        <p:spPr>
          <a:xfrm>
            <a:off x="5970945" y="4389676"/>
            <a:ext cx="5663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Wie weet waar je fraude kunt melden?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E26439-4D1E-F947-7585-BD346C5F8981}"/>
              </a:ext>
            </a:extLst>
          </p:cNvPr>
          <p:cNvSpPr txBox="1"/>
          <p:nvPr userDrawn="1"/>
        </p:nvSpPr>
        <p:spPr>
          <a:xfrm>
            <a:off x="5970945" y="5063445"/>
            <a:ext cx="52545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Wie weet het nummer van de bank?</a:t>
            </a:r>
          </a:p>
        </p:txBody>
      </p:sp>
    </p:spTree>
    <p:extLst>
      <p:ext uri="{BB962C8B-B14F-4D97-AF65-F5344CB8AC3E}">
        <p14:creationId xmlns:p14="http://schemas.microsoft.com/office/powerpoint/2010/main" val="2105939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voor veilig banki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green and white shield&#10;&#10;Description automatically generated">
            <a:extLst>
              <a:ext uri="{FF2B5EF4-FFF2-40B4-BE49-F238E27FC236}">
                <a16:creationId xmlns:a16="http://schemas.microsoft.com/office/drawing/2014/main" id="{556A0CDE-902C-E0B3-7880-A75974F6AA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1"/>
            <a:ext cx="12190476" cy="685885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112A45-5C9F-00A6-5EDA-B093CD69AF7E}"/>
              </a:ext>
            </a:extLst>
          </p:cNvPr>
          <p:cNvSpPr/>
          <p:nvPr userDrawn="1"/>
        </p:nvSpPr>
        <p:spPr>
          <a:xfrm>
            <a:off x="4998026" y="565727"/>
            <a:ext cx="2996183" cy="696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/>
            <a:r>
              <a:rPr lang="nl-NL" sz="2600" b="1" dirty="0">
                <a:solidFill>
                  <a:schemeClr val="accent1"/>
                </a:solidFill>
              </a:rPr>
              <a:t>Bescherm je code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7D13206-C7CB-7794-A833-02225E3EBB5A}"/>
              </a:ext>
            </a:extLst>
          </p:cNvPr>
          <p:cNvSpPr/>
          <p:nvPr userDrawn="1"/>
        </p:nvSpPr>
        <p:spPr>
          <a:xfrm>
            <a:off x="4998026" y="4382216"/>
            <a:ext cx="4407057" cy="696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l"/>
            <a:r>
              <a:rPr lang="nl-NL" sz="2600" b="1" dirty="0">
                <a:solidFill>
                  <a:schemeClr val="accent1"/>
                </a:solidFill>
              </a:rPr>
              <a:t>Bij twijfel, ga naar je ouders</a:t>
            </a:r>
          </a:p>
        </p:txBody>
      </p:sp>
      <p:pic>
        <p:nvPicPr>
          <p:cNvPr id="17" name="Picture 16" descr="A green and white rectangular object with flowers&#10;&#10;Description automatically generated">
            <a:extLst>
              <a:ext uri="{FF2B5EF4-FFF2-40B4-BE49-F238E27FC236}">
                <a16:creationId xmlns:a16="http://schemas.microsoft.com/office/drawing/2014/main" id="{A0DC8119-A01E-8A4A-62B7-B9AA1F5CCF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5289" y="646945"/>
            <a:ext cx="1470455" cy="63154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8CFBAA0-DA07-9754-61CF-7B076CCE083E}"/>
              </a:ext>
            </a:extLst>
          </p:cNvPr>
          <p:cNvGrpSpPr/>
          <p:nvPr userDrawn="1"/>
        </p:nvGrpSpPr>
        <p:grpSpPr>
          <a:xfrm>
            <a:off x="6833374" y="1214703"/>
            <a:ext cx="4374204" cy="1271636"/>
            <a:chOff x="6833374" y="1616552"/>
            <a:chExt cx="4374204" cy="1271636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D829A0F6-8561-E998-F652-8062FB2D8D52}"/>
                </a:ext>
              </a:extLst>
            </p:cNvPr>
            <p:cNvSpPr/>
            <p:nvPr userDrawn="1"/>
          </p:nvSpPr>
          <p:spPr>
            <a:xfrm>
              <a:off x="8321995" y="1920843"/>
              <a:ext cx="2885583" cy="696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108000" rIns="108000" bIns="108000" rtlCol="0" anchor="ctr"/>
            <a:lstStyle/>
            <a:p>
              <a:pPr algn="l"/>
              <a:r>
                <a:rPr lang="nl-NL" sz="2600" b="1" dirty="0">
                  <a:solidFill>
                    <a:schemeClr val="accent1"/>
                  </a:solidFill>
                </a:rPr>
                <a:t>Bescherm je pas</a:t>
              </a:r>
            </a:p>
          </p:txBody>
        </p:sp>
        <p:pic>
          <p:nvPicPr>
            <p:cNvPr id="19" name="Picture 18" descr="A green and white card&#10;&#10;Description automatically generated">
              <a:extLst>
                <a:ext uri="{FF2B5EF4-FFF2-40B4-BE49-F238E27FC236}">
                  <a16:creationId xmlns:a16="http://schemas.microsoft.com/office/drawing/2014/main" id="{39958EE3-A88F-30CF-F785-C2C91C0F9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21055832">
              <a:off x="6833374" y="1616552"/>
              <a:ext cx="1939784" cy="127163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CA0927-B1FE-8198-42A6-F6FF8799EBFD}"/>
              </a:ext>
            </a:extLst>
          </p:cNvPr>
          <p:cNvGrpSpPr/>
          <p:nvPr userDrawn="1"/>
        </p:nvGrpSpPr>
        <p:grpSpPr>
          <a:xfrm>
            <a:off x="4998027" y="2303140"/>
            <a:ext cx="4287056" cy="1069423"/>
            <a:chOff x="4998027" y="2881217"/>
            <a:chExt cx="4287056" cy="106942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4C0D48A-565B-FCF6-5D48-D1B45FE27478}"/>
                </a:ext>
              </a:extLst>
            </p:cNvPr>
            <p:cNvSpPr/>
            <p:nvPr userDrawn="1"/>
          </p:nvSpPr>
          <p:spPr>
            <a:xfrm>
              <a:off x="4998027" y="3056190"/>
              <a:ext cx="4096546" cy="696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l"/>
              <a:r>
                <a:rPr lang="nl-NL" sz="2600" b="1" dirty="0">
                  <a:solidFill>
                    <a:schemeClr val="accent1"/>
                  </a:solidFill>
                </a:rPr>
                <a:t>Beveilig je apparatuur</a:t>
              </a:r>
            </a:p>
          </p:txBody>
        </p:sp>
        <p:pic>
          <p:nvPicPr>
            <p:cNvPr id="20" name="Picture 19" descr="A computer with a green outline&#10;&#10;Description automatically generated">
              <a:extLst>
                <a:ext uri="{FF2B5EF4-FFF2-40B4-BE49-F238E27FC236}">
                  <a16:creationId xmlns:a16="http://schemas.microsoft.com/office/drawing/2014/main" id="{76F009FF-CB3B-738F-13D6-44D1C1912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146416" y="2881217"/>
              <a:ext cx="1138667" cy="106942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CFA4A1-BBCD-48DD-508C-36A6D1FB1146}"/>
              </a:ext>
            </a:extLst>
          </p:cNvPr>
          <p:cNvGrpSpPr/>
          <p:nvPr userDrawn="1"/>
        </p:nvGrpSpPr>
        <p:grpSpPr>
          <a:xfrm>
            <a:off x="5429209" y="3303393"/>
            <a:ext cx="5778369" cy="1075052"/>
            <a:chOff x="5429209" y="4063344"/>
            <a:chExt cx="5778369" cy="10750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4F623E5-224F-37F6-B35E-9F84FAFFC351}"/>
                </a:ext>
              </a:extLst>
            </p:cNvPr>
            <p:cNvSpPr/>
            <p:nvPr userDrawn="1"/>
          </p:nvSpPr>
          <p:spPr>
            <a:xfrm>
              <a:off x="6023113" y="4195679"/>
              <a:ext cx="5184465" cy="696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108000" rIns="108000" bIns="108000" rtlCol="0" anchor="ctr"/>
            <a:lstStyle/>
            <a:p>
              <a:pPr algn="l"/>
              <a:r>
                <a:rPr lang="nl-NL" sz="2600" b="1" dirty="0">
                  <a:solidFill>
                    <a:schemeClr val="accent1"/>
                  </a:solidFill>
                </a:rPr>
                <a:t>Check regelmatig je bankrekening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10C68E0-3564-34C1-284A-55010893D7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429209" y="4063344"/>
              <a:ext cx="1066908" cy="1075052"/>
            </a:xfrm>
            <a:prstGeom prst="rect">
              <a:avLst/>
            </a:prstGeom>
          </p:spPr>
        </p:pic>
      </p:grpSp>
      <p:pic>
        <p:nvPicPr>
          <p:cNvPr id="22" name="Picture 21" descr="A green and white eye&#10;&#10;Description automatically generated">
            <a:extLst>
              <a:ext uri="{FF2B5EF4-FFF2-40B4-BE49-F238E27FC236}">
                <a16:creationId xmlns:a16="http://schemas.microsoft.com/office/drawing/2014/main" id="{27B03930-5730-CC2D-20C0-9110C75C12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20970844">
            <a:off x="8888517" y="4315041"/>
            <a:ext cx="1389161" cy="772843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704C087-13E8-48F7-C630-427A35861A03}"/>
              </a:ext>
            </a:extLst>
          </p:cNvPr>
          <p:cNvSpPr/>
          <p:nvPr userDrawn="1"/>
        </p:nvSpPr>
        <p:spPr>
          <a:xfrm>
            <a:off x="6388100" y="5344041"/>
            <a:ext cx="4819478" cy="9505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08000" rIns="108000" bIns="108000" rtlCol="0" anchor="ctr"/>
          <a:lstStyle/>
          <a:p>
            <a:pPr algn="l"/>
            <a:r>
              <a:rPr lang="nl-NL" sz="2600" b="1" dirty="0">
                <a:solidFill>
                  <a:schemeClr val="accent1"/>
                </a:solidFill>
              </a:rPr>
              <a:t>Praat erover met je mentor of vertrouwenspersoon op school</a:t>
            </a:r>
          </a:p>
        </p:txBody>
      </p:sp>
      <p:pic>
        <p:nvPicPr>
          <p:cNvPr id="34" name="Picture 33" descr="A green and white thumb up&#10;&#10;Description automatically generated">
            <a:extLst>
              <a:ext uri="{FF2B5EF4-FFF2-40B4-BE49-F238E27FC236}">
                <a16:creationId xmlns:a16="http://schemas.microsoft.com/office/drawing/2014/main" id="{85C85D6B-3EC9-794B-2218-6B1BB326878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744598" y="5400590"/>
            <a:ext cx="1430846" cy="95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2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a computer&#10;&#10;Description automatically generated">
            <a:extLst>
              <a:ext uri="{FF2B5EF4-FFF2-40B4-BE49-F238E27FC236}">
                <a16:creationId xmlns:a16="http://schemas.microsoft.com/office/drawing/2014/main" id="{FF14C573-C10B-23E2-CD21-1EF116697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1"/>
            <a:ext cx="12190476" cy="6858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386B2-E278-9189-55CB-BFC63E13CB8F}"/>
              </a:ext>
            </a:extLst>
          </p:cNvPr>
          <p:cNvSpPr txBox="1"/>
          <p:nvPr userDrawn="1"/>
        </p:nvSpPr>
        <p:spPr>
          <a:xfrm>
            <a:off x="7607239" y="3315125"/>
            <a:ext cx="5663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Was dit een goede les?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B6E7B-0C2E-A77D-FF37-7DA8F3F504B7}"/>
              </a:ext>
            </a:extLst>
          </p:cNvPr>
          <p:cNvSpPr txBox="1"/>
          <p:nvPr userDrawn="1"/>
        </p:nvSpPr>
        <p:spPr>
          <a:xfrm>
            <a:off x="7607239" y="3723347"/>
            <a:ext cx="5663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Wat hebben jullie geleerd?</a:t>
            </a:r>
          </a:p>
        </p:txBody>
      </p:sp>
    </p:spTree>
    <p:extLst>
      <p:ext uri="{BB962C8B-B14F-4D97-AF65-F5344CB8AC3E}">
        <p14:creationId xmlns:p14="http://schemas.microsoft.com/office/powerpoint/2010/main" val="371507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 voorst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person pointing at something&#10;&#10;Description automatically generated">
            <a:extLst>
              <a:ext uri="{FF2B5EF4-FFF2-40B4-BE49-F238E27FC236}">
                <a16:creationId xmlns:a16="http://schemas.microsoft.com/office/drawing/2014/main" id="{667C2CCF-A81D-ACD9-199F-CE52B7A00E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1"/>
            <a:ext cx="12190476" cy="6858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9FA32-991F-8683-48BE-4B56DA5747AE}"/>
              </a:ext>
            </a:extLst>
          </p:cNvPr>
          <p:cNvSpPr txBox="1"/>
          <p:nvPr userDrawn="1"/>
        </p:nvSpPr>
        <p:spPr>
          <a:xfrm>
            <a:off x="5757718" y="2608118"/>
            <a:ext cx="54690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Bankdirecteur en Politie voor de klas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49DC5B-4A27-3C36-BD1B-9D673991E633}"/>
              </a:ext>
            </a:extLst>
          </p:cNvPr>
          <p:cNvSpPr txBox="1"/>
          <p:nvPr userDrawn="1"/>
        </p:nvSpPr>
        <p:spPr>
          <a:xfrm>
            <a:off x="5757718" y="3429000"/>
            <a:ext cx="57611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Lessen op scholen om te voorkomen dat jongeren slachtoffer worden van fraude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B3D89-C261-A97D-F445-6AD70B03E0DA}"/>
              </a:ext>
            </a:extLst>
          </p:cNvPr>
          <p:cNvSpPr txBox="1"/>
          <p:nvPr userDrawn="1"/>
        </p:nvSpPr>
        <p:spPr>
          <a:xfrm>
            <a:off x="5757718" y="4652818"/>
            <a:ext cx="54690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Zo ben je geldboeven de baas!</a:t>
            </a:r>
          </a:p>
        </p:txBody>
      </p:sp>
    </p:spTree>
    <p:extLst>
      <p:ext uri="{BB962C8B-B14F-4D97-AF65-F5344CB8AC3E}">
        <p14:creationId xmlns:p14="http://schemas.microsoft.com/office/powerpoint/2010/main" val="374601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kTok Fraude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on a cellphone&#10;&#10;Description automatically generated">
            <a:extLst>
              <a:ext uri="{FF2B5EF4-FFF2-40B4-BE49-F238E27FC236}">
                <a16:creationId xmlns:a16="http://schemas.microsoft.com/office/drawing/2014/main" id="{5CC84C92-09E8-2C43-E668-CDF69E93D7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1"/>
            <a:ext cx="12190476" cy="6858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BD669-421D-3966-A802-9E7475792465}"/>
              </a:ext>
            </a:extLst>
          </p:cNvPr>
          <p:cNvSpPr txBox="1"/>
          <p:nvPr userDrawn="1"/>
        </p:nvSpPr>
        <p:spPr>
          <a:xfrm>
            <a:off x="1947718" y="3624118"/>
            <a:ext cx="2281382" cy="922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Ga staan als je op </a:t>
            </a:r>
            <a:r>
              <a:rPr lang="nl-NL" sz="2600" b="1" dirty="0" err="1">
                <a:solidFill>
                  <a:schemeClr val="accent1"/>
                </a:solidFill>
              </a:rPr>
              <a:t>TikTok</a:t>
            </a:r>
            <a:r>
              <a:rPr lang="nl-NL" sz="2600" b="1" dirty="0">
                <a:solidFill>
                  <a:schemeClr val="accent1"/>
                </a:solidFill>
              </a:rPr>
              <a:t> zit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77B7A-D985-8DEC-7885-6F78AE9FC374}"/>
              </a:ext>
            </a:extLst>
          </p:cNvPr>
          <p:cNvSpPr txBox="1"/>
          <p:nvPr userDrawn="1"/>
        </p:nvSpPr>
        <p:spPr>
          <a:xfrm>
            <a:off x="8526318" y="3900269"/>
            <a:ext cx="27766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Hebben jullie deze </a:t>
            </a:r>
            <a:r>
              <a:rPr lang="nl-NL" sz="2600" b="1" dirty="0" err="1">
                <a:solidFill>
                  <a:schemeClr val="accent1"/>
                </a:solidFill>
              </a:rPr>
              <a:t>TikTok</a:t>
            </a:r>
            <a:r>
              <a:rPr lang="nl-NL" sz="2600" b="1" dirty="0">
                <a:solidFill>
                  <a:schemeClr val="accent1"/>
                </a:solidFill>
              </a:rPr>
              <a:t> al langs zien komen?</a:t>
            </a:r>
          </a:p>
        </p:txBody>
      </p:sp>
    </p:spTree>
    <p:extLst>
      <p:ext uri="{BB962C8B-B14F-4D97-AF65-F5344CB8AC3E}">
        <p14:creationId xmlns:p14="http://schemas.microsoft.com/office/powerpoint/2010/main" val="386339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kTok Fraude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0f044gc0000ckmfvojc77udap3k7vlg">
            <a:hlinkClick r:id="" action="ppaction://media"/>
            <a:extLst>
              <a:ext uri="{FF2B5EF4-FFF2-40B4-BE49-F238E27FC236}">
                <a16:creationId xmlns:a16="http://schemas.microsoft.com/office/drawing/2014/main" id="{DAFBFD3A-9061-8E95-5183-A26ADAA18C7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52058">
            <a:off x="4089872" y="514914"/>
            <a:ext cx="2998762" cy="5331132"/>
          </a:xfrm>
          <a:prstGeom prst="rect">
            <a:avLst/>
          </a:prstGeom>
        </p:spPr>
      </p:pic>
      <p:pic>
        <p:nvPicPr>
          <p:cNvPr id="8" name="Picture 7" descr="A cell phone with green outline&#10;&#10;Description automatically generated">
            <a:extLst>
              <a:ext uri="{FF2B5EF4-FFF2-40B4-BE49-F238E27FC236}">
                <a16:creationId xmlns:a16="http://schemas.microsoft.com/office/drawing/2014/main" id="{3E9A2296-1044-3CA6-F9AA-83FCC4269A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3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 is een geldezel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dog holding a phone and a computer&#10;&#10;Description automatically generated">
            <a:extLst>
              <a:ext uri="{FF2B5EF4-FFF2-40B4-BE49-F238E27FC236}">
                <a16:creationId xmlns:a16="http://schemas.microsoft.com/office/drawing/2014/main" id="{DB83E7C5-E752-136B-0F61-030E3B85F7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90476" cy="6858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89A661-1033-B96E-2629-7B8E9DAC54F1}"/>
              </a:ext>
            </a:extLst>
          </p:cNvPr>
          <p:cNvSpPr txBox="1"/>
          <p:nvPr userDrawn="1"/>
        </p:nvSpPr>
        <p:spPr>
          <a:xfrm>
            <a:off x="5268190" y="6130637"/>
            <a:ext cx="3532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u="sng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nl-NL" sz="1600" b="1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nl-NL" sz="1600" b="1" u="sng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youtu.be</a:t>
            </a:r>
            <a:r>
              <a:rPr lang="nl-NL" sz="1600" b="1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/mMTiIM1fAwo</a:t>
            </a:r>
            <a:endParaRPr lang="nl-NL" sz="16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8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deze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ldezels">
            <a:hlinkClick r:id="" action="ppaction://media"/>
            <a:extLst>
              <a:ext uri="{FF2B5EF4-FFF2-40B4-BE49-F238E27FC236}">
                <a16:creationId xmlns:a16="http://schemas.microsoft.com/office/drawing/2014/main" id="{73CEF4F2-B0A4-4DB4-3A92-5897AA33486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1265" y="765175"/>
            <a:ext cx="9471378" cy="5327650"/>
          </a:xfrm>
          <a:prstGeom prst="rect">
            <a:avLst/>
          </a:prstGeom>
        </p:spPr>
      </p:pic>
      <p:pic>
        <p:nvPicPr>
          <p:cNvPr id="5" name="Picture 4" descr="A black rectangular object with blue lines&#10;&#10;Description automatically generated">
            <a:extLst>
              <a:ext uri="{FF2B5EF4-FFF2-40B4-BE49-F238E27FC236}">
                <a16:creationId xmlns:a16="http://schemas.microsoft.com/office/drawing/2014/main" id="{9FF37900-97A4-579A-978C-568DAF312A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2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dezel Ga Staan 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holding a phone&#10;&#10;Description automatically generated">
            <a:extLst>
              <a:ext uri="{FF2B5EF4-FFF2-40B4-BE49-F238E27FC236}">
                <a16:creationId xmlns:a16="http://schemas.microsoft.com/office/drawing/2014/main" id="{EE0F227C-7593-19D8-DDA5-1C6AD2AA6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90476" cy="6858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273918-590F-4717-6013-BD0548590B53}"/>
              </a:ext>
            </a:extLst>
          </p:cNvPr>
          <p:cNvSpPr txBox="1"/>
          <p:nvPr userDrawn="1"/>
        </p:nvSpPr>
        <p:spPr>
          <a:xfrm>
            <a:off x="4094018" y="1808018"/>
            <a:ext cx="29925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Ga staan als je denkt dat geldezels vaak voorkomen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74A85-AD27-BB02-C087-AACE676FFF37}"/>
              </a:ext>
            </a:extLst>
          </p:cNvPr>
          <p:cNvSpPr txBox="1"/>
          <p:nvPr userDrawn="1"/>
        </p:nvSpPr>
        <p:spPr>
          <a:xfrm>
            <a:off x="637586" y="1644924"/>
            <a:ext cx="29034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Ga staan als je een eigen pinpas hebt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40038-D5B7-70CD-A4B1-DE0B2659C8E3}"/>
              </a:ext>
            </a:extLst>
          </p:cNvPr>
          <p:cNvSpPr txBox="1"/>
          <p:nvPr userDrawn="1"/>
        </p:nvSpPr>
        <p:spPr>
          <a:xfrm>
            <a:off x="3030681" y="3429000"/>
            <a:ext cx="268431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Ga staan als je weleens een online video hebt gezien die gaat over snel geld verdienen</a:t>
            </a:r>
          </a:p>
        </p:txBody>
      </p:sp>
    </p:spTree>
    <p:extLst>
      <p:ext uri="{BB962C8B-B14F-4D97-AF65-F5344CB8AC3E}">
        <p14:creationId xmlns:p14="http://schemas.microsoft.com/office/powerpoint/2010/main" val="127524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 F G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D61691AF-2EF5-7083-FF0E-7E4ACEAAE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3" y="0"/>
            <a:ext cx="12188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26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 F Gam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_fraude_expert_met ondertiteling">
            <a:hlinkClick r:id="" action="ppaction://media"/>
            <a:extLst>
              <a:ext uri="{FF2B5EF4-FFF2-40B4-BE49-F238E27FC236}">
                <a16:creationId xmlns:a16="http://schemas.microsoft.com/office/drawing/2014/main" id="{3BDCE595-A38D-EF9D-823F-4FB6A832FB4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836" y="755374"/>
            <a:ext cx="9374938" cy="5273403"/>
          </a:xfrm>
          <a:prstGeom prst="rect">
            <a:avLst/>
          </a:prstGeom>
        </p:spPr>
      </p:pic>
      <p:pic>
        <p:nvPicPr>
          <p:cNvPr id="6" name="Picture 5" descr="A computer screen with green and blue border&#10;&#10;Description automatically generated">
            <a:extLst>
              <a:ext uri="{FF2B5EF4-FFF2-40B4-BE49-F238E27FC236}">
                <a16:creationId xmlns:a16="http://schemas.microsoft.com/office/drawing/2014/main" id="{4E2734F9-CA46-EFC4-1035-DAAACB678D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3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AF5084-A2A3-13B2-9351-CDCD03D6A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D5495-E963-5D9C-9772-AF37D91F6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64C1A-D030-7E4E-2202-C3328042E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BA49C-80C0-F64A-A3A1-C0FA1FDD0832}" type="datetimeFigureOut">
              <a:rPr lang="nl-NL" smtClean="0"/>
              <a:t>06-03-2024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6F024-4706-4826-C7F9-2114F37D7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E7494-674C-A11F-0683-3145F00AF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B0CD5-88F2-7942-BCFA-56E3CEABB4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52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70" r:id="rId4"/>
    <p:sldLayoutId id="2147483660" r:id="rId5"/>
    <p:sldLayoutId id="2147483669" r:id="rId6"/>
    <p:sldLayoutId id="2147483663" r:id="rId7"/>
    <p:sldLayoutId id="2147483666" r:id="rId8"/>
    <p:sldLayoutId id="2147483667" r:id="rId9"/>
    <p:sldLayoutId id="2147483668" r:id="rId10"/>
    <p:sldLayoutId id="2147483672" r:id="rId11"/>
    <p:sldLayoutId id="2147483673" r:id="rId12"/>
    <p:sldLayoutId id="2147483671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12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42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505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671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933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humb up&#10;&#10;Description automatically generated">
            <a:extLst>
              <a:ext uri="{FF2B5EF4-FFF2-40B4-BE49-F238E27FC236}">
                <a16:creationId xmlns:a16="http://schemas.microsoft.com/office/drawing/2014/main" id="{D5F54B6A-57CD-8484-2EC1-5C563C95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182" y="5366084"/>
            <a:ext cx="1560034" cy="10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88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475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07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527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150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5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03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00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43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894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nk voor de Kla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4DFF"/>
      </a:accent1>
      <a:accent2>
        <a:srgbClr val="BACFFF"/>
      </a:accent2>
      <a:accent3>
        <a:srgbClr val="00E366"/>
      </a:accent3>
      <a:accent4>
        <a:srgbClr val="9CF5C2"/>
      </a:accent4>
      <a:accent5>
        <a:srgbClr val="FFFFFF"/>
      </a:accent5>
      <a:accent6>
        <a:srgbClr val="000000"/>
      </a:accent6>
      <a:hlink>
        <a:srgbClr val="264DFF"/>
      </a:hlink>
      <a:folHlink>
        <a:srgbClr val="264D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0</Words>
  <Application>Microsoft Macintosh PowerPoint</Application>
  <PresentationFormat>Breedbeeld</PresentationFormat>
  <Paragraphs>0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de Vries</dc:creator>
  <cp:lastModifiedBy>Office3 Office3</cp:lastModifiedBy>
  <cp:revision>12</cp:revision>
  <dcterms:created xsi:type="dcterms:W3CDTF">2024-02-29T08:36:14Z</dcterms:created>
  <dcterms:modified xsi:type="dcterms:W3CDTF">2024-03-06T15:42:24Z</dcterms:modified>
</cp:coreProperties>
</file>